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651"/>
  </p:normalViewPr>
  <p:slideViewPr>
    <p:cSldViewPr snapToGrid="0" snapToObjects="1">
      <p:cViewPr varScale="1">
        <p:scale>
          <a:sx n="111" d="100"/>
          <a:sy n="111" d="100"/>
        </p:scale>
        <p:origin x="24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D42F0-A1CF-7F42-A0BF-346B14AEB314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70B2F-CE86-C547-ACAD-05FBEB753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0B2F-CE86-C547-ACAD-05FBEB7534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7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0B2F-CE86-C547-ACAD-05FBEB7534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2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tan-1(slope)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70B2F-CE86-C547-ACAD-05FBEB7534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FDE9-270A-9042-9D7D-4A24597A6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67C27-E28D-F14B-BA19-DBC8C9D55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4FB23-6506-D743-B05F-BA376152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2B1A-FF04-9642-9EB1-262AD12A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72E72-F4D7-5B4F-90C7-885AB649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7DD1-79AF-6F43-827B-54C0CEA3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7496-85F1-1549-919C-7AE5D7833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0BBD-1316-B74D-A31B-22E5871A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10E28-0B4F-DA47-87E5-7C89E68E3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101DA-435E-3F4D-9267-75BFB995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B357C-6704-5248-9CA1-23AFADB63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D05BB-64FC-B049-9CF3-C353751E5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2FABF-4EA8-4E43-8356-8A95807E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20FEC-CAB6-5B47-B144-6563B282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90657-81B8-CB4D-96A0-BAEF6B91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C77D-6856-874C-AE32-B62D3129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DB436-CF87-6446-B841-BBD338013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81B56-70B1-004F-8884-7F244EFE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CF5F-8956-AA49-8C98-5ABE7A05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A7A67-8801-5545-8A1E-F88428EF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2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E9F8-5949-C144-B391-8AE38634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9756E-97C4-7741-9614-366B33FE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EAC25-9510-8B4F-BF66-5004A130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2FB8-3449-D346-8A55-14501476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4F3C1-7693-BE47-AEA8-6D3EDF8A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5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851B-20A7-EF46-8248-5FE5321B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8521-EE5F-DE4B-8150-CC597E51B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B3F9-DEC0-A247-B666-DD526D91C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7E205-4DB2-BC4B-A994-4614E436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05AEE-4DDF-F74F-B0CA-C3288582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DCC95-361B-254A-B188-07CAE4EB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DB3A-017B-C64D-BBAE-316894B6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0772B-F51B-B745-B91C-3D451683B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422E1-256A-5746-B712-2C5CC8039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F5AD2-89BF-6D41-ADFB-680D40953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9DC9D-CB78-BE43-BCBF-E09F5AB00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2E21E-16E4-C847-995C-CCB55AD2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56FC0-26F2-7942-BA55-5236594E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8284A-0FF8-484B-8893-5DFBCD55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A939-95CF-DE4D-B40F-CE58DECC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17E05-CB74-2F40-A4B5-97F08214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D7CC5-371B-F340-BBEB-43BC8AC4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D2C6-BB3D-DB43-BC6E-D9D68073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0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1ADC8-9BE4-5240-BB2B-61FED87A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7F173-CEA9-F847-BCE6-D3323E01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526B-3BB6-2E41-AF66-B699C24E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9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F244-5713-8F40-BF02-9CE51B02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2965C-4048-8848-BBD3-BE2ABDEC9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78E58-320B-7949-A3B7-3CD2C4DDA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FA5F6-A156-424C-9897-36DEE053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37A6F-177E-B040-A2DF-55322430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7506A-6B73-6B46-A3FA-C65C0D6B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4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E51-3757-604A-9046-6FAE1C18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85AE5-E7AE-F44E-B2D9-20E791250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3E215-9A29-A746-B4CE-82E868CBC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93FBE-F74B-A74D-BAAF-30DDD07C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E861A-DDE0-2843-AD71-650AB9E0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A4C7E-7837-2443-87E2-7BB210F8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6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BDA83-F3F5-E847-9689-C5A0590D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D209C-98D4-344B-84BC-5187E3DE1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4545F-42FD-9F48-986F-EEA245B56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CF5FA-0865-DA41-9ADE-8C2E22F5A508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C7C1E-0FB1-4D43-949F-FC3D22E71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1FFB-39C4-E347-A912-6AEF2951E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CF2B7-37DC-7345-AB38-2F2795305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7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7654-45EA-B54A-A79A-B00DB9F84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PCA to think about Intermodal Coupling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4CBBE-992D-854C-87CE-9FF1214D8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Fengling Hu</a:t>
            </a:r>
          </a:p>
          <a:p>
            <a:r>
              <a:rPr lang="en-US" dirty="0"/>
              <a:t>8/19/20</a:t>
            </a:r>
          </a:p>
        </p:txBody>
      </p:sp>
    </p:spTree>
    <p:extLst>
      <p:ext uri="{BB962C8B-B14F-4D97-AF65-F5344CB8AC3E}">
        <p14:creationId xmlns:p14="http://schemas.microsoft.com/office/powerpoint/2010/main" val="335920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3FB3-B7CF-3846-AFE4-A80A4614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D926E-D4A0-9F4B-9470-623640E3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Trying to conduct spin tests between p-value map and atlas regions</a:t>
            </a:r>
          </a:p>
          <a:p>
            <a:pPr lvl="1"/>
            <a:r>
              <a:rPr lang="en-US" sz="3600" dirty="0"/>
              <a:t>Is proportion of significant p-values in a region dependent on alignment?</a:t>
            </a:r>
          </a:p>
          <a:p>
            <a:r>
              <a:rPr lang="en-US" sz="3600" dirty="0"/>
              <a:t>Using more than two modalities</a:t>
            </a:r>
          </a:p>
        </p:txBody>
      </p:sp>
    </p:spTree>
    <p:extLst>
      <p:ext uri="{BB962C8B-B14F-4D97-AF65-F5344CB8AC3E}">
        <p14:creationId xmlns:p14="http://schemas.microsoft.com/office/powerpoint/2010/main" val="156042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ECEE-3FBE-7A43-9295-584CCDDF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946" y="329160"/>
            <a:ext cx="10515600" cy="1325563"/>
          </a:xfrm>
        </p:spPr>
        <p:txBody>
          <a:bodyPr/>
          <a:lstStyle/>
          <a:p>
            <a:r>
              <a:rPr lang="en-US" dirty="0"/>
              <a:t>Hi everyone!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4E81-909A-1E43-8900-59ADC3FD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946" y="1489959"/>
            <a:ext cx="10515600" cy="4351338"/>
          </a:xfrm>
        </p:spPr>
        <p:txBody>
          <a:bodyPr/>
          <a:lstStyle/>
          <a:p>
            <a:r>
              <a:rPr lang="en-US" dirty="0"/>
              <a:t>2nd year MD-PhD student</a:t>
            </a:r>
          </a:p>
          <a:p>
            <a:r>
              <a:rPr lang="en-US" dirty="0"/>
              <a:t>Now in cardiology!</a:t>
            </a:r>
          </a:p>
          <a:p>
            <a:pPr lvl="1"/>
            <a:r>
              <a:rPr lang="en-US" dirty="0"/>
              <a:t>Learning cardiologist’s version of physics...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3B360-1B5E-6740-AC62-55F854A81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7" t="16034" r="300" b="13502"/>
          <a:stretch/>
        </p:blipFill>
        <p:spPr>
          <a:xfrm>
            <a:off x="9020816" y="3127210"/>
            <a:ext cx="2558007" cy="3560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E7865-53AF-2C47-AEF4-8ECE14BE1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41189" y="3591037"/>
            <a:ext cx="3567896" cy="2675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AE9BA-6EDD-D943-952C-672DD9D6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70364" y="3591038"/>
            <a:ext cx="3567897" cy="2675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36C97B-0C0A-F945-8F69-548281240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685025" y="3587931"/>
            <a:ext cx="3543040" cy="2657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4DC10C-64AC-BE45-A16C-B55E26828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892" y="454573"/>
            <a:ext cx="4445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FFB0B-62D2-A347-8820-6BF35D5FD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3678"/>
            <a:ext cx="10515600" cy="5463285"/>
          </a:xfrm>
        </p:spPr>
        <p:txBody>
          <a:bodyPr>
            <a:normAutofit/>
          </a:bodyPr>
          <a:lstStyle/>
          <a:p>
            <a:r>
              <a:rPr lang="en-US" sz="3000" dirty="0"/>
              <a:t>Brains differ across many individual modalities</a:t>
            </a:r>
          </a:p>
          <a:p>
            <a:r>
              <a:rPr lang="en-US" sz="3000" dirty="0"/>
              <a:t>Does the relationship between multiple modalities also differ?</a:t>
            </a:r>
          </a:p>
          <a:p>
            <a:endParaRPr lang="en-US" sz="3000" dirty="0"/>
          </a:p>
          <a:p>
            <a:r>
              <a:rPr lang="en-US" sz="3000" dirty="0"/>
              <a:t>Weighted linear regression has been used</a:t>
            </a:r>
          </a:p>
          <a:p>
            <a:pPr lvl="1"/>
            <a:r>
              <a:rPr lang="en-US" sz="3000" dirty="0"/>
              <a:t>Non-symmetric</a:t>
            </a:r>
          </a:p>
          <a:p>
            <a:pPr lvl="1"/>
            <a:r>
              <a:rPr lang="en-US" sz="3000" dirty="0"/>
              <a:t>Two modalities</a:t>
            </a:r>
          </a:p>
          <a:p>
            <a:pPr lvl="1"/>
            <a:endParaRPr lang="en-US" sz="3000" dirty="0"/>
          </a:p>
          <a:p>
            <a:r>
              <a:rPr lang="en-US" sz="3000" dirty="0"/>
              <a:t>Weighted PCA seems to</a:t>
            </a:r>
          </a:p>
          <a:p>
            <a:pPr marL="0" indent="0">
              <a:buNone/>
            </a:pPr>
            <a:r>
              <a:rPr lang="en-US" sz="3000" dirty="0"/>
              <a:t>   address these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B295C-1D57-2C44-9550-A7C2DF29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82" y="3250611"/>
            <a:ext cx="6116865" cy="33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3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08F071-385E-C145-ABF3-AAE902DE8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56" y="365125"/>
            <a:ext cx="5323390" cy="58118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grey matter mask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</a:t>
            </a:r>
            <a:r>
              <a:rPr lang="en-US" dirty="0" err="1"/>
              <a:t>voxel</a:t>
            </a:r>
            <a:r>
              <a:rPr lang="en-US" baseline="-25000" dirty="0" err="1"/>
              <a:t>i</a:t>
            </a:r>
            <a:r>
              <a:rPr lang="en-US" dirty="0"/>
              <a:t> in mask, take the cube of voxels around as “neighborhood”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measure of relationship between ALFF and CBF intensities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 PCA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proportion of variance explained by first eigenvector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874BA-CB90-0542-8742-FDF57687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690" y="365125"/>
            <a:ext cx="27305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7968F-95D9-3B45-9C64-8DD83AC7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488" y="365125"/>
            <a:ext cx="2753496" cy="326390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E2A8C76-E4E8-974E-8658-59CDDBEAE1D5}"/>
              </a:ext>
            </a:extLst>
          </p:cNvPr>
          <p:cNvSpPr txBox="1">
            <a:spLocks/>
          </p:cNvSpPr>
          <p:nvPr/>
        </p:nvSpPr>
        <p:spPr>
          <a:xfrm>
            <a:off x="6169289" y="3836021"/>
            <a:ext cx="5323390" cy="276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2CA9A5C-4AE9-694F-8F7A-4895D4FECD22}"/>
              </a:ext>
            </a:extLst>
          </p:cNvPr>
          <p:cNvSpPr txBox="1">
            <a:spLocks/>
          </p:cNvSpPr>
          <p:nvPr/>
        </p:nvSpPr>
        <p:spPr>
          <a:xfrm>
            <a:off x="6567232" y="3836021"/>
            <a:ext cx="5323390" cy="19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to normalize?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measure relationship?</a:t>
            </a:r>
          </a:p>
        </p:txBody>
      </p:sp>
    </p:spTree>
    <p:extLst>
      <p:ext uri="{BB962C8B-B14F-4D97-AF65-F5344CB8AC3E}">
        <p14:creationId xmlns:p14="http://schemas.microsoft.com/office/powerpoint/2010/main" val="76830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0A67-2974-8A44-86E5-A10C0E342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655"/>
            <a:ext cx="10515600" cy="5604308"/>
          </a:xfrm>
        </p:spPr>
        <p:txBody>
          <a:bodyPr>
            <a:normAutofit/>
          </a:bodyPr>
          <a:lstStyle/>
          <a:p>
            <a:r>
              <a:rPr lang="en-US" dirty="0"/>
              <a:t>How to normalize?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Globally scale entire images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Scale each voxel neighborhood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Don’t scale</a:t>
            </a:r>
          </a:p>
          <a:p>
            <a:r>
              <a:rPr lang="en-US" dirty="0"/>
              <a:t>How to calculate measure of relationship?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Weighted correlation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Weighted covariance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F39AA-F907-174C-89B4-46ED5BEB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70" y="2800547"/>
            <a:ext cx="2129019" cy="1520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1D942-965C-7F42-B4DF-A5F6DEC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3" y="4618299"/>
            <a:ext cx="3818115" cy="12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9714B3-72EA-E34E-B930-A56C8E19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3314700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9580D-AA95-C24D-812E-D0345825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365125"/>
            <a:ext cx="2733393" cy="331525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41ECB-FF5D-6F46-BEA8-A8EB1D51E4BE}"/>
              </a:ext>
            </a:extLst>
          </p:cNvPr>
          <p:cNvSpPr txBox="1">
            <a:spLocks/>
          </p:cNvSpPr>
          <p:nvPr/>
        </p:nvSpPr>
        <p:spPr>
          <a:xfrm>
            <a:off x="410660" y="3951768"/>
            <a:ext cx="5637433" cy="276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Globally-scaled with weighted covariance</a:t>
            </a:r>
          </a:p>
          <a:p>
            <a:r>
              <a:rPr lang="en-US" dirty="0"/>
              <a:t>Might preserve information between neighborhoods</a:t>
            </a:r>
          </a:p>
          <a:p>
            <a:r>
              <a:rPr lang="en-US" dirty="0"/>
              <a:t>PCA slopes don’t really work...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DBEBB-51C9-2646-A930-B52A01966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44" y="365125"/>
            <a:ext cx="2977612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FB54E-6DC3-F24A-8124-268704545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200" y="365124"/>
            <a:ext cx="2671341" cy="331470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91156F0-9D4E-9F47-B2B7-E5FFA21BA5D2}"/>
              </a:ext>
            </a:extLst>
          </p:cNvPr>
          <p:cNvSpPr txBox="1">
            <a:spLocks/>
          </p:cNvSpPr>
          <p:nvPr/>
        </p:nvSpPr>
        <p:spPr>
          <a:xfrm>
            <a:off x="6328544" y="3951768"/>
            <a:ext cx="5637433" cy="276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Don’t scale but use weighted correlation</a:t>
            </a:r>
          </a:p>
          <a:p>
            <a:r>
              <a:rPr lang="en-US" dirty="0"/>
              <a:t>Correlation automatically “scales” but does so in a weighted way</a:t>
            </a:r>
          </a:p>
          <a:p>
            <a:r>
              <a:rPr lang="en-US" dirty="0"/>
              <a:t>PCA slopes aren’t really meaningful...</a:t>
            </a:r>
          </a:p>
        </p:txBody>
      </p:sp>
    </p:spTree>
    <p:extLst>
      <p:ext uri="{BB962C8B-B14F-4D97-AF65-F5344CB8AC3E}">
        <p14:creationId xmlns:p14="http://schemas.microsoft.com/office/powerpoint/2010/main" val="103884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ECBB5-3964-DF4F-BB3E-8001C33D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1332"/>
            <a:ext cx="10515600" cy="5505631"/>
          </a:xfrm>
        </p:spPr>
        <p:txBody>
          <a:bodyPr/>
          <a:lstStyle/>
          <a:p>
            <a:r>
              <a:rPr lang="en-US" dirty="0"/>
              <a:t>Hypothesis testing for each voxel across 831 images showing proportion of variance in first eigenvalue</a:t>
            </a:r>
          </a:p>
          <a:p>
            <a:r>
              <a:rPr lang="en-US" dirty="0" err="1"/>
              <a:t>voxel_proportion</a:t>
            </a:r>
            <a:r>
              <a:rPr lang="en-US" dirty="0"/>
              <a:t> ~ sex + age + race + </a:t>
            </a:r>
            <a:r>
              <a:rPr lang="en-US" dirty="0" err="1"/>
              <a:t>pcaslMotion</a:t>
            </a:r>
            <a:r>
              <a:rPr lang="en-US" dirty="0"/>
              <a:t> + </a:t>
            </a:r>
            <a:r>
              <a:rPr lang="en-US" dirty="0" err="1"/>
              <a:t>restMotion</a:t>
            </a:r>
            <a:endParaRPr lang="en-US" dirty="0"/>
          </a:p>
          <a:p>
            <a:pPr lvl="1"/>
            <a:r>
              <a:rPr lang="en-US" dirty="0"/>
              <a:t>Testing for sex and age differences. Controlling for race and motion.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4E78B-6BF1-EB41-AFB9-F81718C3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2" y="3424147"/>
            <a:ext cx="26289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AFCD37-1BBD-B349-9256-103034C45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60" y="492486"/>
            <a:ext cx="25654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11044-C898-E640-AD67-BB86B6B3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376" y="492486"/>
            <a:ext cx="2514600" cy="318770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03F6E1A-15AA-2240-8BFD-722CCCF0549A}"/>
              </a:ext>
            </a:extLst>
          </p:cNvPr>
          <p:cNvSpPr txBox="1">
            <a:spLocks/>
          </p:cNvSpPr>
          <p:nvPr/>
        </p:nvSpPr>
        <p:spPr>
          <a:xfrm>
            <a:off x="410660" y="3951768"/>
            <a:ext cx="5637433" cy="276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Globally-scaled weighted covariance</a:t>
            </a:r>
          </a:p>
          <a:p>
            <a:r>
              <a:rPr lang="en-US" dirty="0"/>
              <a:t>Mask of significant p-values for sex and age after FDR correction at 0.05</a:t>
            </a:r>
          </a:p>
          <a:p>
            <a:r>
              <a:rPr lang="en-US" dirty="0"/>
              <a:t>Interaction term and GAM p-values don’t survive correction</a:t>
            </a:r>
          </a:p>
        </p:txBody>
      </p:sp>
    </p:spTree>
    <p:extLst>
      <p:ext uri="{BB962C8B-B14F-4D97-AF65-F5344CB8AC3E}">
        <p14:creationId xmlns:p14="http://schemas.microsoft.com/office/powerpoint/2010/main" val="334119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08C4-A34C-A145-87E2-D59349E7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400" y="124985"/>
            <a:ext cx="6582271" cy="2285710"/>
          </a:xfrm>
        </p:spPr>
        <p:txBody>
          <a:bodyPr>
            <a:normAutofit fontScale="90000"/>
          </a:bodyPr>
          <a:lstStyle/>
          <a:p>
            <a:r>
              <a:rPr lang="en-US" dirty="0"/>
              <a:t>Proportion of significant p-values by region</a:t>
            </a:r>
            <a:br>
              <a:rPr lang="en-US" dirty="0"/>
            </a:br>
            <a:r>
              <a:rPr lang="en-US" dirty="0"/>
              <a:t>(On coupling with different options)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A778-C453-E648-9955-45CA8378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681" y="2651271"/>
            <a:ext cx="5982322" cy="4154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7DC2C-9D08-594B-9D26-DAF6E457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7" y="2651270"/>
            <a:ext cx="5982323" cy="415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3FD82-8B4A-0E45-8D5E-10E605D5A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8" y="53684"/>
            <a:ext cx="1930816" cy="1572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0FF29-766B-9645-A58F-5E018FEA1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692" y="0"/>
            <a:ext cx="3542260" cy="27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97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278</Words>
  <Application>Microsoft Macintosh PowerPoint</Application>
  <PresentationFormat>Widescreen</PresentationFormat>
  <Paragraphs>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Using PCA to think about Intermodal Coupling</vt:lpstr>
      <vt:lpstr>Hi everyone!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Proportion of significant p-values by region (On coupling with different options)</vt:lpstr>
      <vt:lpstr>Future Directions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PCA to think about Intermodal Coupling</dc:title>
  <dc:creator>Fengling Hu</dc:creator>
  <cp:lastModifiedBy>Hu, Fengling</cp:lastModifiedBy>
  <cp:revision>14</cp:revision>
  <dcterms:created xsi:type="dcterms:W3CDTF">2020-08-19T13:58:11Z</dcterms:created>
  <dcterms:modified xsi:type="dcterms:W3CDTF">2020-09-01T16:50:52Z</dcterms:modified>
</cp:coreProperties>
</file>